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handoutMasterIdLst>
    <p:handoutMasterId r:id="rId14"/>
  </p:handoutMasterIdLst>
  <p:sldIdLst>
    <p:sldId id="257" r:id="rId2"/>
    <p:sldId id="258" r:id="rId3"/>
    <p:sldId id="320" r:id="rId4"/>
    <p:sldId id="321" r:id="rId5"/>
    <p:sldId id="322" r:id="rId6"/>
    <p:sldId id="323" r:id="rId7"/>
    <p:sldId id="324" r:id="rId8"/>
    <p:sldId id="325" r:id="rId9"/>
    <p:sldId id="326" r:id="rId10"/>
    <p:sldId id="329" r:id="rId11"/>
    <p:sldId id="327" r:id="rId12"/>
    <p:sldId id="328" r:id="rId13"/>
  </p:sldIdLst>
  <p:sldSz cx="9144000" cy="6858000" type="screen4x3"/>
  <p:notesSz cx="6797675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02B1A"/>
    <a:srgbClr val="B02222"/>
    <a:srgbClr val="D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9DA5ED-5EBF-4C9C-B6B0-88D0E3848E32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9671"/>
            <a:ext cx="2946400" cy="49696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429671"/>
            <a:ext cx="2946400" cy="49696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0DDCD9F-59C9-4AE5-8410-05D43622897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51718191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  <p:sp>
        <p:nvSpPr>
          <p:cNvPr id="7" name="Rectangle 6"/>
          <p:cNvSpPr>
            <a:spLocks noChangeArrowheads="1"/>
          </p:cNvSpPr>
          <p:nvPr userDrawn="1"/>
        </p:nvSpPr>
        <p:spPr bwMode="auto">
          <a:xfrm>
            <a:off x="3448" y="6103711"/>
            <a:ext cx="9144000" cy="765175"/>
          </a:xfrm>
          <a:prstGeom prst="rect">
            <a:avLst/>
          </a:prstGeom>
          <a:gradFill flip="none" rotWithShape="1">
            <a:gsLst>
              <a:gs pos="0">
                <a:srgbClr val="D02B1A">
                  <a:shade val="30000"/>
                  <a:satMod val="115000"/>
                </a:srgbClr>
              </a:gs>
              <a:gs pos="50000">
                <a:srgbClr val="D02B1A">
                  <a:shade val="67500"/>
                  <a:satMod val="115000"/>
                </a:srgbClr>
              </a:gs>
              <a:gs pos="100000">
                <a:srgbClr val="D02B1A">
                  <a:shade val="100000"/>
                  <a:satMod val="115000"/>
                </a:srgbClr>
              </a:gs>
            </a:gsLst>
            <a:lin ang="5400000" scaled="1"/>
            <a:tileRect/>
          </a:gradFill>
          <a:ln/>
          <a:ex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wrap="none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ZA" sz="1800">
              <a:latin typeface="Arial" charset="0"/>
              <a:cs typeface="Arial" charset="0"/>
            </a:endParaRPr>
          </a:p>
        </p:txBody>
      </p:sp>
      <p:pic>
        <p:nvPicPr>
          <p:cNvPr id="8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7369791" y="6103711"/>
            <a:ext cx="950571" cy="765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9" name="Picture 8" descr="C:\Documents and Settings\elroy\Desktop\JJ Email Signature Signature.png"/>
          <p:cNvPicPr/>
          <p:nvPr userDrawn="1"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12" t="16667" r="57012"/>
          <a:stretch/>
        </p:blipFill>
        <p:spPr bwMode="auto">
          <a:xfrm>
            <a:off x="8320362" y="6086901"/>
            <a:ext cx="827086" cy="781985"/>
          </a:xfrm>
          <a:prstGeom prst="roundRect">
            <a:avLst>
              <a:gd name="adj" fmla="val 8594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16475804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148177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1006919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9326181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2291809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0496406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6054795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4026720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952726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8625458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5715123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03AA01-AC87-4630-9277-D8ACB822B53C}" type="datetimeFigureOut">
              <a:rPr lang="en-ZA" smtClean="0"/>
              <a:t>2019/03/25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ECF011-B5D0-418A-AD91-B40AAB34BC2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5823368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8098" y="2539702"/>
            <a:ext cx="7884342" cy="2761506"/>
          </a:xfrm>
          <a:ln>
            <a:solidFill>
              <a:srgbClr val="DE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en-ZA" sz="4400" b="1" dirty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CENTRAL KAROO DISTRICT MUNICIPALITY </a:t>
            </a:r>
          </a:p>
          <a:p>
            <a:pPr algn="r"/>
            <a:endParaRPr lang="en-ZA" sz="1050" dirty="0">
              <a:solidFill>
                <a:schemeClr val="tx1"/>
              </a:solidFill>
              <a:latin typeface="Century Gothic" panose="020B0502020202020204" pitchFamily="34" charset="0"/>
            </a:endParaRPr>
          </a:p>
          <a:p>
            <a:r>
              <a:rPr lang="en-ZA" sz="2800" b="1" dirty="0" smtClean="0"/>
              <a:t>SUMMARY OF CHANGES MADE TO BUDGET RELATED POLICIES FOR THE 2019/2020 FINANCIAL YEAR </a:t>
            </a:r>
            <a:endParaRPr lang="en-ZA" sz="2800" dirty="0"/>
          </a:p>
          <a:p>
            <a:pPr algn="ctr"/>
            <a:endParaRPr lang="en-ZA" sz="2800" b="1" dirty="0">
              <a:ln w="12700">
                <a:solidFill>
                  <a:schemeClr val="tx2">
                    <a:lumMod val="75000"/>
                  </a:schemeClr>
                </a:solidFill>
                <a:prstDash val="solid"/>
              </a:ln>
              <a:pattFill prst="dkUpDiag">
                <a:fgClr>
                  <a:schemeClr val="tx2"/>
                </a:fgClr>
                <a:bgClr>
                  <a:schemeClr val="tx2">
                    <a:lumMod val="20000"/>
                    <a:lumOff val="80000"/>
                  </a:schemeClr>
                </a:bgClr>
              </a:pattFill>
              <a:effectLst>
                <a:outerShdw dist="38100" dir="2640000" algn="bl" rotWithShape="0">
                  <a:schemeClr val="tx2">
                    <a:lumMod val="75000"/>
                  </a:schemeClr>
                </a:outerShdw>
              </a:effectLst>
            </a:endParaRPr>
          </a:p>
        </p:txBody>
      </p:sp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3448" y="6103711"/>
            <a:ext cx="9144000" cy="765175"/>
          </a:xfrm>
          <a:prstGeom prst="rect">
            <a:avLst/>
          </a:prstGeom>
          <a:gradFill flip="none" rotWithShape="1">
            <a:gsLst>
              <a:gs pos="0">
                <a:srgbClr val="D02B1A">
                  <a:shade val="30000"/>
                  <a:satMod val="115000"/>
                </a:srgbClr>
              </a:gs>
              <a:gs pos="50000">
                <a:srgbClr val="D02B1A">
                  <a:shade val="67500"/>
                  <a:satMod val="115000"/>
                </a:srgbClr>
              </a:gs>
              <a:gs pos="100000">
                <a:srgbClr val="D02B1A">
                  <a:shade val="100000"/>
                  <a:satMod val="115000"/>
                </a:srgbClr>
              </a:gs>
            </a:gsLst>
            <a:lin ang="5400000" scaled="1"/>
            <a:tileRect/>
          </a:gradFill>
          <a:ln/>
          <a:ex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wrap="none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ZA" sz="1800">
              <a:latin typeface="Arial" charset="0"/>
              <a:cs typeface="Arial" charset="0"/>
            </a:endParaRPr>
          </a:p>
        </p:txBody>
      </p:sp>
      <p:pic>
        <p:nvPicPr>
          <p:cNvPr id="5" name="Picture 4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7369791" y="6086901"/>
            <a:ext cx="950571" cy="78198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itle 1"/>
          <p:cNvSpPr>
            <a:spLocks noGrp="1"/>
          </p:cNvSpPr>
          <p:nvPr>
            <p:ph type="ctrTitle"/>
          </p:nvPr>
        </p:nvSpPr>
        <p:spPr>
          <a:xfrm>
            <a:off x="1181916" y="332656"/>
            <a:ext cx="6858000" cy="1870493"/>
          </a:xfrm>
        </p:spPr>
        <p:txBody>
          <a:bodyPr>
            <a:noAutofit/>
          </a:bodyPr>
          <a:lstStyle/>
          <a:p>
            <a: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/>
            </a:r>
            <a:b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</a:br>
            <a: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/>
            </a:r>
            <a:b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</a:br>
            <a: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/>
            </a:r>
            <a:b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</a:br>
            <a: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/>
            </a:r>
            <a:b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</a:br>
            <a: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/>
            </a:r>
            <a:br>
              <a:rPr lang="en-ZA" sz="66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</a:br>
            <a:r>
              <a:rPr lang="en-ZA" sz="48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/>
            </a:r>
            <a:br>
              <a:rPr lang="en-ZA" sz="4800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</a:br>
            <a:endParaRPr lang="en-ZA" sz="6600" dirty="0">
              <a:ln w="24500" cmpd="dbl">
                <a:solidFill>
                  <a:schemeClr val="accent2">
                    <a:shade val="85000"/>
                    <a:satMod val="155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2">
                      <a:tint val="10000"/>
                      <a:satMod val="155000"/>
                    </a:schemeClr>
                  </a:gs>
                  <a:gs pos="60000">
                    <a:schemeClr val="accent2">
                      <a:tint val="30000"/>
                      <a:satMod val="155000"/>
                    </a:schemeClr>
                  </a:gs>
                  <a:gs pos="100000">
                    <a:schemeClr val="accent2">
                      <a:tint val="73000"/>
                      <a:satMod val="155000"/>
                    </a:schemeClr>
                  </a:gs>
                </a:gsLst>
                <a:lin ang="5400000"/>
              </a:gradFill>
              <a:effectLst>
                <a:outerShdw blurRad="38100" dist="38100" dir="7020000" algn="tl">
                  <a:srgbClr val="000000">
                    <a:alpha val="35000"/>
                  </a:srgbClr>
                </a:outerShdw>
              </a:effectLst>
            </a:endParaRPr>
          </a:p>
        </p:txBody>
      </p:sp>
      <p:pic>
        <p:nvPicPr>
          <p:cNvPr id="9" name="Picture 8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3543993" y="644091"/>
            <a:ext cx="2062909" cy="158417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8147791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2800" b="1" dirty="0">
                <a:solidFill>
                  <a:prstClr val="black"/>
                </a:solidFill>
                <a:latin typeface="Century Gothic" panose="020B0502020202020204" pitchFamily="34" charset="0"/>
              </a:rPr>
              <a:t>4.  SUPPLY CHAIN MANAGEMENT DELEGATIONS </a:t>
            </a:r>
            <a:r>
              <a:rPr lang="en-US" sz="2800" b="1" dirty="0" smtClean="0">
                <a:solidFill>
                  <a:prstClr val="black"/>
                </a:solidFill>
                <a:latin typeface="Century Gothic" panose="020B0502020202020204" pitchFamily="34" charset="0"/>
              </a:rPr>
              <a:t>REGISTER – continue </a:t>
            </a:r>
            <a:endParaRPr lang="en-ZA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71400443"/>
              </p:ext>
            </p:extLst>
          </p:nvPr>
        </p:nvGraphicFramePr>
        <p:xfrm>
          <a:off x="628650" y="1825625"/>
          <a:ext cx="7886700" cy="29536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7340">
                  <a:extLst>
                    <a:ext uri="{9D8B030D-6E8A-4147-A177-3AD203B41FA5}">
                      <a16:colId xmlns:a16="http://schemas.microsoft.com/office/drawing/2014/main" val="1954742139"/>
                    </a:ext>
                  </a:extLst>
                </a:gridCol>
                <a:gridCol w="1577340">
                  <a:extLst>
                    <a:ext uri="{9D8B030D-6E8A-4147-A177-3AD203B41FA5}">
                      <a16:colId xmlns:a16="http://schemas.microsoft.com/office/drawing/2014/main" val="4100601926"/>
                    </a:ext>
                  </a:extLst>
                </a:gridCol>
                <a:gridCol w="1577340">
                  <a:extLst>
                    <a:ext uri="{9D8B030D-6E8A-4147-A177-3AD203B41FA5}">
                      <a16:colId xmlns:a16="http://schemas.microsoft.com/office/drawing/2014/main" val="1933097756"/>
                    </a:ext>
                  </a:extLst>
                </a:gridCol>
                <a:gridCol w="1577340">
                  <a:extLst>
                    <a:ext uri="{9D8B030D-6E8A-4147-A177-3AD203B41FA5}">
                      <a16:colId xmlns:a16="http://schemas.microsoft.com/office/drawing/2014/main" val="933736004"/>
                    </a:ext>
                  </a:extLst>
                </a:gridCol>
                <a:gridCol w="1577340">
                  <a:extLst>
                    <a:ext uri="{9D8B030D-6E8A-4147-A177-3AD203B41FA5}">
                      <a16:colId xmlns:a16="http://schemas.microsoft.com/office/drawing/2014/main" val="390561886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Rand Value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(VAT Included)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Classification 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Authorization of purchase order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Evaluation</a:t>
                      </a:r>
                      <a:r>
                        <a:rPr lang="en-US" sz="1100" baseline="0" dirty="0" smtClean="0">
                          <a:latin typeface="+mn-lt"/>
                        </a:rPr>
                        <a:t> and Adjudication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Supporting documents required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34676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en-US" sz="1100" b="1" dirty="0" smtClean="0">
                          <a:latin typeface="+mn-lt"/>
                        </a:rPr>
                        <a:t>30 001</a:t>
                      </a:r>
                      <a:r>
                        <a:rPr lang="en-US" sz="1100" b="1" baseline="0" dirty="0" smtClean="0">
                          <a:latin typeface="+mn-lt"/>
                        </a:rPr>
                        <a:t> – 200 000 </a:t>
                      </a:r>
                      <a:endParaRPr lang="en-ZA" sz="1100" b="1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Formal price quotation process, must be advertised for 7 days</a:t>
                      </a:r>
                      <a:endParaRPr lang="en-Z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Relevant Senior Manager/Director or Chief Financial Officer</a:t>
                      </a: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Relevant Senior Manager/Director or Chief Financial Officer</a:t>
                      </a: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Advertisement</a:t>
                      </a:r>
                    </a:p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All quotations / documents received</a:t>
                      </a:r>
                    </a:p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Evaluation and adjudication of quotation</a:t>
                      </a:r>
                    </a:p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Tax Invoice</a:t>
                      </a:r>
                    </a:p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Official order </a:t>
                      </a:r>
                      <a:endParaRPr lang="en-Z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extLst>
                  <a:ext uri="{0D108BD9-81ED-4DB2-BD59-A6C34878D82A}">
                    <a16:rowId xmlns:a16="http://schemas.microsoft.com/office/drawing/2014/main" val="413642397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en-US" sz="1100" b="1" dirty="0" smtClean="0">
                          <a:latin typeface="+mn-lt"/>
                        </a:rPr>
                        <a:t>200 001 – 50 000 000 </a:t>
                      </a:r>
                      <a:endParaRPr lang="en-ZA" sz="1100" b="1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Competitive Bidding Process</a:t>
                      </a:r>
                      <a:endParaRPr lang="en-Z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Accounting Officer</a:t>
                      </a:r>
                      <a:endParaRPr lang="en-Z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Bid Committees as per Regulations </a:t>
                      </a:r>
                      <a:endParaRPr lang="en-Z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Advertisement</a:t>
                      </a:r>
                    </a:p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All tenders received</a:t>
                      </a:r>
                    </a:p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ZA" sz="1200" dirty="0">
                          <a:effectLst/>
                        </a:rPr>
                        <a:t>Minutes of the all the Bid Committee Meetings</a:t>
                      </a:r>
                      <a:endParaRPr lang="en-Z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extLst>
                  <a:ext uri="{0D108BD9-81ED-4DB2-BD59-A6C34878D82A}">
                    <a16:rowId xmlns:a16="http://schemas.microsoft.com/office/drawing/2014/main" val="26599527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1686624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2800" b="1" dirty="0" smtClean="0">
                <a:solidFill>
                  <a:prstClr val="black"/>
                </a:solidFill>
                <a:latin typeface="Century Gothic" panose="020B0502020202020204" pitchFamily="34" charset="0"/>
              </a:rPr>
              <a:t>5.  TOOLS OF TRADE, CELLULAR PHONE ALLOWANCS AND DATA ALLOWANCES FOR COUNCILLORS 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just">
              <a:lnSpc>
                <a:spcPct val="150000"/>
              </a:lnSpc>
            </a:pPr>
            <a:r>
              <a:rPr lang="en-ZA" dirty="0">
                <a:solidFill>
                  <a:prstClr val="black"/>
                </a:solidFill>
              </a:rPr>
              <a:t>Policy drafted in accordance with the prescripts of the Office Bearers Act and Regulations governing Upper Limits of Allowances payable to </a:t>
            </a:r>
            <a:r>
              <a:rPr lang="en-ZA" dirty="0" smtClean="0">
                <a:solidFill>
                  <a:prstClr val="black"/>
                </a:solidFill>
              </a:rPr>
              <a:t>Councillors.</a:t>
            </a:r>
          </a:p>
          <a:p>
            <a:pPr lvl="0" algn="just">
              <a:lnSpc>
                <a:spcPct val="150000"/>
              </a:lnSpc>
            </a:pPr>
            <a:r>
              <a:rPr lang="en-US" dirty="0">
                <a:solidFill>
                  <a:prstClr val="black"/>
                </a:solidFill>
              </a:rPr>
              <a:t>Changes made to the policy were done in accordance with the latest published legislation making provision for </a:t>
            </a:r>
            <a:r>
              <a:rPr lang="en-US" dirty="0" smtClean="0">
                <a:solidFill>
                  <a:prstClr val="black"/>
                </a:solidFill>
              </a:rPr>
              <a:t>only two bodyguards for Executive Mayors, Mayors </a:t>
            </a:r>
            <a:r>
              <a:rPr lang="en-US" dirty="0">
                <a:solidFill>
                  <a:prstClr val="black"/>
                </a:solidFill>
              </a:rPr>
              <a:t>or </a:t>
            </a:r>
            <a:r>
              <a:rPr lang="en-US" dirty="0" smtClean="0">
                <a:solidFill>
                  <a:prstClr val="black"/>
                </a:solidFill>
              </a:rPr>
              <a:t>Speakers.  Deviations </a:t>
            </a:r>
            <a:r>
              <a:rPr lang="en-US" dirty="0">
                <a:solidFill>
                  <a:prstClr val="black"/>
                </a:solidFill>
              </a:rPr>
              <a:t>may only be based on the recommendations of the South African Police Service.</a:t>
            </a:r>
          </a:p>
          <a:p>
            <a:pPr lvl="0" algn="just">
              <a:lnSpc>
                <a:spcPct val="150000"/>
              </a:lnSpc>
            </a:pPr>
            <a:endParaRPr lang="en-ZA" dirty="0" smtClean="0">
              <a:solidFill>
                <a:prstClr val="black"/>
              </a:solidFill>
            </a:endParaRPr>
          </a:p>
          <a:p>
            <a:pPr lvl="0" algn="just">
              <a:lnSpc>
                <a:spcPct val="150000"/>
              </a:lnSpc>
            </a:pPr>
            <a:endParaRPr lang="en-ZA" dirty="0">
              <a:solidFill>
                <a:prstClr val="black"/>
              </a:solidFill>
            </a:endParaRPr>
          </a:p>
          <a:p>
            <a:pPr algn="just">
              <a:lnSpc>
                <a:spcPct val="150000"/>
              </a:lnSpc>
            </a:pP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71566162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2800" b="1" dirty="0" smtClean="0">
                <a:solidFill>
                  <a:prstClr val="black"/>
                </a:solidFill>
                <a:latin typeface="Century Gothic" panose="020B0502020202020204" pitchFamily="34" charset="0"/>
              </a:rPr>
              <a:t>6.  VIREMENT </a:t>
            </a:r>
            <a:r>
              <a:rPr lang="en-US" sz="2800" b="1" dirty="0">
                <a:solidFill>
                  <a:prstClr val="black"/>
                </a:solidFill>
                <a:latin typeface="Century Gothic" panose="020B0502020202020204" pitchFamily="34" charset="0"/>
              </a:rPr>
              <a:t>POLICY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n-US" dirty="0"/>
              <a:t>The total amount transferred from and to line items within a particular vote in any financial year may not exceeding </a:t>
            </a:r>
            <a:r>
              <a:rPr lang="en-US" b="1" dirty="0"/>
              <a:t>40</a:t>
            </a:r>
            <a:r>
              <a:rPr lang="en-US" b="1" dirty="0" smtClean="0"/>
              <a:t>% </a:t>
            </a:r>
            <a:r>
              <a:rPr lang="en-US" dirty="0" smtClean="0"/>
              <a:t>(was 30%) </a:t>
            </a:r>
            <a:r>
              <a:rPr lang="en-US" dirty="0"/>
              <a:t>of the amount allocated to that </a:t>
            </a:r>
            <a:r>
              <a:rPr lang="en-US" dirty="0" smtClean="0"/>
              <a:t>vote – Clause 7.1.1;</a:t>
            </a:r>
          </a:p>
          <a:p>
            <a:pPr algn="just"/>
            <a:endParaRPr lang="en-US" dirty="0"/>
          </a:p>
          <a:p>
            <a:pPr algn="just"/>
            <a:r>
              <a:rPr lang="en-US" dirty="0" err="1"/>
              <a:t>Virements</a:t>
            </a:r>
            <a:r>
              <a:rPr lang="en-US" dirty="0"/>
              <a:t> may be done within capital acquisitions if the original project was completed and savings </a:t>
            </a:r>
            <a:r>
              <a:rPr lang="en-US" dirty="0" smtClean="0"/>
              <a:t>remained – </a:t>
            </a:r>
            <a:r>
              <a:rPr lang="en-US" b="1" dirty="0" smtClean="0"/>
              <a:t>New Clause 7.1.4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7931308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576" y="8058"/>
            <a:ext cx="7920880" cy="1404718"/>
          </a:xfrm>
        </p:spPr>
        <p:txBody>
          <a:bodyPr>
            <a:noAutofit/>
          </a:bodyPr>
          <a:lstStyle/>
          <a:p>
            <a:pPr algn="ctr"/>
            <a:r>
              <a:rPr lang="en-ZA" sz="4000" dirty="0">
                <a:solidFill>
                  <a:srgbClr val="C00000"/>
                </a:solidFill>
                <a:latin typeface="Century Gothic" pitchFamily="34" charset="0"/>
              </a:rPr>
              <a:t/>
            </a:r>
            <a:br>
              <a:rPr lang="en-ZA" sz="4000" dirty="0">
                <a:solidFill>
                  <a:srgbClr val="C00000"/>
                </a:solidFill>
                <a:latin typeface="Century Gothic" pitchFamily="34" charset="0"/>
              </a:rPr>
            </a:br>
            <a:r>
              <a:rPr lang="en-ZA" sz="4000" b="1" dirty="0" smtClean="0">
                <a:solidFill>
                  <a:srgbClr val="C00000"/>
                </a:solidFill>
                <a:latin typeface="Century Gothic" pitchFamily="34" charset="0"/>
              </a:rPr>
              <a:t>LIST OF BUDGET RELATED POLICIES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31640" y="1412776"/>
            <a:ext cx="6551337" cy="4536504"/>
          </a:xfrm>
        </p:spPr>
        <p:txBody>
          <a:bodyPr>
            <a:noAutofit/>
          </a:bodyPr>
          <a:lstStyle/>
          <a:p>
            <a:pPr marL="342900" indent="-342900" algn="just">
              <a:buAutoNum type="arabicPeriod"/>
            </a:pPr>
            <a:r>
              <a:rPr lang="en-ZA" sz="1600" dirty="0" smtClean="0"/>
              <a:t>Acting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Anti Corruption and Fraud Prevention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Asset Management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Borrowing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Budget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Contract Management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Cost Containment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Credit Control and Debt Collection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Essential User Allowance Scheme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Funding and Reserves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Grants-in-Aid Policy</a:t>
            </a:r>
          </a:p>
          <a:p>
            <a:pPr marL="342900" indent="-342900" algn="just">
              <a:buAutoNum type="arabicPeriod"/>
            </a:pPr>
            <a:r>
              <a:rPr lang="en-ZA" sz="1600" dirty="0" smtClean="0"/>
              <a:t>Infrastructure Procurement Policy</a:t>
            </a:r>
          </a:p>
          <a:p>
            <a:pPr marL="342900" indent="-342900" algn="just">
              <a:buAutoNum type="arabicPeriod"/>
            </a:pPr>
            <a:r>
              <a:rPr lang="en-ZA" sz="1600" dirty="0" err="1" smtClean="0"/>
              <a:t>Kontantbestuur</a:t>
            </a:r>
            <a:r>
              <a:rPr lang="en-ZA" sz="1600" dirty="0" smtClean="0"/>
              <a:t> </a:t>
            </a:r>
            <a:r>
              <a:rPr lang="en-ZA" sz="1600" dirty="0" err="1" smtClean="0"/>
              <a:t>en</a:t>
            </a:r>
            <a:r>
              <a:rPr lang="en-ZA" sz="1600" dirty="0" smtClean="0"/>
              <a:t> </a:t>
            </a:r>
            <a:r>
              <a:rPr lang="en-ZA" sz="1600" dirty="0" err="1" smtClean="0"/>
              <a:t>Beleggingsbeleid</a:t>
            </a:r>
            <a:endParaRPr lang="en-ZA" sz="1600" dirty="0" smtClean="0"/>
          </a:p>
          <a:p>
            <a:pPr marL="342900" indent="-342900" algn="just">
              <a:buAutoNum type="arabicPeriod"/>
            </a:pPr>
            <a:r>
              <a:rPr lang="en-ZA" sz="1600" dirty="0" smtClean="0"/>
              <a:t>Long Term Financial Plan Policy</a:t>
            </a:r>
            <a:endParaRPr lang="en-ZA" sz="1600" dirty="0"/>
          </a:p>
        </p:txBody>
      </p:sp>
    </p:spTree>
    <p:extLst>
      <p:ext uri="{BB962C8B-B14F-4D97-AF65-F5344CB8AC3E}">
        <p14:creationId xmlns:p14="http://schemas.microsoft.com/office/powerpoint/2010/main" val="25240063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ZA" sz="4000" b="1" dirty="0">
                <a:solidFill>
                  <a:srgbClr val="C00000"/>
                </a:solidFill>
                <a:latin typeface="Century Gothic" pitchFamily="34" charset="0"/>
              </a:rPr>
              <a:t>LIST OF BUDGET RELATED POLICIES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AutoNum type="arabicPeriod" startAt="15"/>
            </a:pPr>
            <a:r>
              <a:rPr lang="en-US" sz="1600" dirty="0" smtClean="0"/>
              <a:t>MFMA Delegations Register</a:t>
            </a:r>
          </a:p>
          <a:p>
            <a:pPr marL="342900" indent="-342900">
              <a:buAutoNum type="arabicPeriod" startAt="15"/>
            </a:pPr>
            <a:r>
              <a:rPr lang="en-US" sz="1600" dirty="0" smtClean="0"/>
              <a:t>Municipal Entities Policy</a:t>
            </a:r>
          </a:p>
          <a:p>
            <a:pPr marL="342900" indent="-342900">
              <a:buAutoNum type="arabicPeriod" startAt="15"/>
            </a:pPr>
            <a:r>
              <a:rPr lang="en-US" sz="1600" dirty="0" smtClean="0"/>
              <a:t>Overtime Policy</a:t>
            </a:r>
          </a:p>
          <a:p>
            <a:pPr marL="342900" indent="-342900">
              <a:buAutoNum type="arabicPeriod" startAt="15"/>
            </a:pPr>
            <a:r>
              <a:rPr lang="en-US" sz="1600" dirty="0" smtClean="0"/>
              <a:t>Reis </a:t>
            </a:r>
            <a:r>
              <a:rPr lang="en-US" sz="1600" dirty="0" err="1" smtClean="0"/>
              <a:t>en</a:t>
            </a:r>
            <a:r>
              <a:rPr lang="en-US" sz="1600" dirty="0" smtClean="0"/>
              <a:t> </a:t>
            </a:r>
            <a:r>
              <a:rPr lang="en-US" sz="1600" dirty="0" err="1" smtClean="0"/>
              <a:t>Verblyf</a:t>
            </a:r>
            <a:r>
              <a:rPr lang="en-US" sz="1600" dirty="0" smtClean="0"/>
              <a:t> </a:t>
            </a:r>
            <a:r>
              <a:rPr lang="en-US" sz="1600" dirty="0" err="1" smtClean="0"/>
              <a:t>Beleid</a:t>
            </a:r>
            <a:endParaRPr lang="en-US" sz="1600" dirty="0" smtClean="0"/>
          </a:p>
          <a:p>
            <a:pPr marL="342900" indent="-342900">
              <a:buAutoNum type="arabicPeriod" startAt="15"/>
            </a:pPr>
            <a:r>
              <a:rPr lang="en-US" sz="1600" dirty="0" smtClean="0"/>
              <a:t>Relief Fund Policy</a:t>
            </a:r>
          </a:p>
          <a:p>
            <a:pPr marL="342900" indent="-342900">
              <a:buAutoNum type="arabicPeriod" startAt="15"/>
            </a:pPr>
            <a:r>
              <a:rPr lang="en-US" sz="1600" dirty="0" smtClean="0"/>
              <a:t>Supply Chain Management Policy</a:t>
            </a:r>
          </a:p>
          <a:p>
            <a:pPr marL="342900" indent="-342900">
              <a:buAutoNum type="arabicPeriod" startAt="15"/>
            </a:pPr>
            <a:r>
              <a:rPr lang="en-US" sz="1600" dirty="0" smtClean="0"/>
              <a:t>Supply Chain Management Delegations Register</a:t>
            </a:r>
          </a:p>
          <a:p>
            <a:pPr marL="342900" indent="-342900">
              <a:buAutoNum type="arabicPeriod" startAt="15"/>
            </a:pPr>
            <a:r>
              <a:rPr lang="en-US" sz="1600" dirty="0" smtClean="0"/>
              <a:t>Tariff Policy</a:t>
            </a:r>
          </a:p>
          <a:p>
            <a:pPr marL="342900" indent="-342900">
              <a:buAutoNum type="arabicPeriod" startAt="15"/>
            </a:pPr>
            <a:r>
              <a:rPr lang="en-US" sz="1600" dirty="0" smtClean="0"/>
              <a:t>Tools of Trade, Cellular Phone Allowances and Data Allowances for </a:t>
            </a:r>
            <a:r>
              <a:rPr lang="en-US" sz="1600" dirty="0" err="1" smtClean="0"/>
              <a:t>Councillors</a:t>
            </a:r>
            <a:endParaRPr lang="en-US" sz="1600" dirty="0" smtClean="0"/>
          </a:p>
          <a:p>
            <a:pPr marL="342900" indent="-342900">
              <a:buAutoNum type="arabicPeriod" startAt="15"/>
            </a:pPr>
            <a:r>
              <a:rPr lang="en-US" sz="1600" dirty="0" smtClean="0"/>
              <a:t>Unauthorized, Irregular, Fruitless and Wasteful Expenditure Policy</a:t>
            </a:r>
          </a:p>
          <a:p>
            <a:pPr marL="342900" indent="-342900">
              <a:buAutoNum type="arabicPeriod" startAt="15"/>
            </a:pPr>
            <a:r>
              <a:rPr lang="en-US" sz="1600" dirty="0" smtClean="0"/>
              <a:t>Unforeseen and Unavoidable Expenditure Policy, Processes and Procedures</a:t>
            </a:r>
          </a:p>
          <a:p>
            <a:pPr marL="342900" indent="-342900">
              <a:buAutoNum type="arabicPeriod" startAt="15"/>
            </a:pPr>
            <a:r>
              <a:rPr lang="en-US" sz="1600" dirty="0" err="1" smtClean="0"/>
              <a:t>Virement</a:t>
            </a:r>
            <a:r>
              <a:rPr lang="en-US" sz="1600" dirty="0" smtClean="0"/>
              <a:t> Policy</a:t>
            </a:r>
          </a:p>
          <a:p>
            <a:pPr marL="342900" indent="-342900">
              <a:buAutoNum type="arabicPeriod" startAt="15"/>
            </a:pPr>
            <a:r>
              <a:rPr lang="en-US" sz="1600" dirty="0" smtClean="0"/>
              <a:t>Whistle Blowing Policy </a:t>
            </a:r>
            <a:endParaRPr lang="en-ZA" sz="1600" dirty="0"/>
          </a:p>
        </p:txBody>
      </p:sp>
    </p:spTree>
    <p:extLst>
      <p:ext uri="{BB962C8B-B14F-4D97-AF65-F5344CB8AC3E}">
        <p14:creationId xmlns:p14="http://schemas.microsoft.com/office/powerpoint/2010/main" val="13936078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2800" b="1" dirty="0" smtClean="0">
                <a:latin typeface="Century Gothic" panose="020B0502020202020204" pitchFamily="34" charset="0"/>
              </a:rPr>
              <a:t>Uniform changes made to all Budget Related Policies</a:t>
            </a:r>
            <a:endParaRPr lang="en-ZA" sz="2800" b="1" dirty="0">
              <a:latin typeface="Century Gothic" panose="020B0502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n-US" dirty="0" smtClean="0"/>
              <a:t>Kindly take note that all policies were changed in the following regards:</a:t>
            </a:r>
          </a:p>
          <a:p>
            <a:pPr algn="just"/>
            <a:endParaRPr lang="en-US" dirty="0"/>
          </a:p>
          <a:p>
            <a:pPr algn="just">
              <a:buFont typeface="Wingdings" panose="05000000000000000000" pitchFamily="2" charset="2"/>
              <a:buChar char="Ø"/>
            </a:pPr>
            <a:r>
              <a:rPr lang="en-US" dirty="0" smtClean="0"/>
              <a:t>	A Clause was built in to refer to the legislation applicable to that 	specific policy;</a:t>
            </a:r>
          </a:p>
          <a:p>
            <a:pPr algn="just">
              <a:buFont typeface="Wingdings" panose="05000000000000000000" pitchFamily="2" charset="2"/>
              <a:buChar char="Ø"/>
            </a:pPr>
            <a:endParaRPr lang="en-US" dirty="0"/>
          </a:p>
          <a:p>
            <a:pPr algn="just">
              <a:buFont typeface="Wingdings" panose="05000000000000000000" pitchFamily="2" charset="2"/>
              <a:buChar char="Ø"/>
            </a:pPr>
            <a:r>
              <a:rPr lang="en-US" dirty="0" smtClean="0"/>
              <a:t>        All references in policies to “Directors” were changed to refer to 	“Senior Managers”, if and when applicable;</a:t>
            </a:r>
          </a:p>
          <a:p>
            <a:pPr algn="just">
              <a:buFont typeface="Wingdings" panose="05000000000000000000" pitchFamily="2" charset="2"/>
              <a:buChar char="Ø"/>
            </a:pPr>
            <a:endParaRPr lang="en-US" dirty="0"/>
          </a:p>
          <a:p>
            <a:pPr algn="just">
              <a:buFont typeface="Wingdings" panose="05000000000000000000" pitchFamily="2" charset="2"/>
              <a:buChar char="Ø"/>
            </a:pPr>
            <a:r>
              <a:rPr lang="en-US" dirty="0" smtClean="0"/>
              <a:t>       Spelling and Grammatical Errors corrected.</a:t>
            </a:r>
          </a:p>
          <a:p>
            <a:pPr marL="342900" lvl="1" indent="0" algn="just">
              <a:buNone/>
            </a:pPr>
            <a:endParaRPr lang="en-US" dirty="0" smtClean="0"/>
          </a:p>
          <a:p>
            <a:pPr algn="just">
              <a:buFont typeface="Wingdings" panose="05000000000000000000" pitchFamily="2" charset="2"/>
              <a:buChar char="Ø"/>
            </a:pPr>
            <a:endParaRPr lang="en-US" dirty="0"/>
          </a:p>
          <a:p>
            <a:pPr algn="just">
              <a:buFont typeface="Wingdings" panose="05000000000000000000" pitchFamily="2" charset="2"/>
              <a:buChar char="Ø"/>
            </a:pP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6887950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2800" b="1" dirty="0" smtClean="0">
                <a:latin typeface="Century Gothic" panose="020B0502020202020204" pitchFamily="34" charset="0"/>
              </a:rPr>
              <a:t>BUDGET RELATED POLICIES THAT WERE CHANGED re CONTENT THEREOF</a:t>
            </a:r>
            <a:endParaRPr lang="en-ZA" sz="2800" b="1" dirty="0">
              <a:latin typeface="Century Gothic" panose="020B0502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1600" dirty="0" smtClean="0"/>
              <a:t>The following Policies where changed re their content:</a:t>
            </a:r>
          </a:p>
          <a:p>
            <a:endParaRPr lang="en-US" sz="1600" dirty="0"/>
          </a:p>
          <a:p>
            <a:pPr marL="342900" indent="-342900" algn="just">
              <a:lnSpc>
                <a:spcPct val="150000"/>
              </a:lnSpc>
              <a:buAutoNum type="arabicPeriod"/>
            </a:pPr>
            <a:r>
              <a:rPr lang="en-US" sz="1600" dirty="0" smtClean="0"/>
              <a:t>Cost Containment Policy</a:t>
            </a:r>
          </a:p>
          <a:p>
            <a:pPr marL="342900" indent="-342900" algn="just">
              <a:lnSpc>
                <a:spcPct val="150000"/>
              </a:lnSpc>
              <a:buAutoNum type="arabicPeriod"/>
            </a:pPr>
            <a:r>
              <a:rPr lang="en-US" sz="1600" dirty="0" smtClean="0"/>
              <a:t>Reis </a:t>
            </a:r>
            <a:r>
              <a:rPr lang="en-US" sz="1600" dirty="0" err="1" smtClean="0"/>
              <a:t>en</a:t>
            </a:r>
            <a:r>
              <a:rPr lang="en-US" sz="1600" dirty="0" smtClean="0"/>
              <a:t> </a:t>
            </a:r>
            <a:r>
              <a:rPr lang="en-US" sz="1600" dirty="0" err="1" smtClean="0"/>
              <a:t>Verblyf</a:t>
            </a:r>
            <a:r>
              <a:rPr lang="en-US" sz="1600" dirty="0" smtClean="0"/>
              <a:t> </a:t>
            </a:r>
            <a:r>
              <a:rPr lang="en-US" sz="1600" dirty="0" err="1" smtClean="0"/>
              <a:t>Beleid</a:t>
            </a:r>
            <a:endParaRPr lang="en-US" sz="1600" dirty="0" smtClean="0"/>
          </a:p>
          <a:p>
            <a:pPr marL="342900" indent="-342900" algn="just">
              <a:lnSpc>
                <a:spcPct val="150000"/>
              </a:lnSpc>
              <a:buAutoNum type="arabicPeriod"/>
            </a:pPr>
            <a:r>
              <a:rPr lang="en-US" sz="1600" dirty="0" smtClean="0"/>
              <a:t>Supply Chain Management Policy</a:t>
            </a:r>
          </a:p>
          <a:p>
            <a:pPr marL="342900" indent="-342900" algn="just">
              <a:lnSpc>
                <a:spcPct val="150000"/>
              </a:lnSpc>
              <a:buAutoNum type="arabicPeriod"/>
            </a:pPr>
            <a:r>
              <a:rPr lang="en-US" sz="1600" dirty="0"/>
              <a:t>Supply Chain </a:t>
            </a:r>
            <a:r>
              <a:rPr lang="en-US" sz="1600" dirty="0" smtClean="0"/>
              <a:t>Management Delegations Register</a:t>
            </a:r>
          </a:p>
          <a:p>
            <a:pPr marL="342900" indent="-342900" algn="just">
              <a:lnSpc>
                <a:spcPct val="150000"/>
              </a:lnSpc>
              <a:buAutoNum type="arabicPeriod"/>
            </a:pPr>
            <a:r>
              <a:rPr lang="en-US" sz="1600" dirty="0" smtClean="0"/>
              <a:t>Tools </a:t>
            </a:r>
            <a:r>
              <a:rPr lang="en-US" sz="1600" dirty="0"/>
              <a:t>of Trade, Cellular Phone Allowances and Data Allowances for </a:t>
            </a:r>
            <a:r>
              <a:rPr lang="en-US" sz="1600" dirty="0" err="1" smtClean="0"/>
              <a:t>Councillors</a:t>
            </a:r>
            <a:endParaRPr lang="en-US" sz="1600" dirty="0" smtClean="0"/>
          </a:p>
          <a:p>
            <a:pPr marL="342900" indent="-342900" algn="just">
              <a:lnSpc>
                <a:spcPct val="150000"/>
              </a:lnSpc>
              <a:buAutoNum type="arabicPeriod"/>
            </a:pPr>
            <a:r>
              <a:rPr lang="en-US" sz="1600" dirty="0" err="1" smtClean="0"/>
              <a:t>Virement</a:t>
            </a:r>
            <a:r>
              <a:rPr lang="en-US" sz="1600" dirty="0" smtClean="0"/>
              <a:t> Policy</a:t>
            </a:r>
          </a:p>
        </p:txBody>
      </p:sp>
    </p:spTree>
    <p:extLst>
      <p:ext uri="{BB962C8B-B14F-4D97-AF65-F5344CB8AC3E}">
        <p14:creationId xmlns:p14="http://schemas.microsoft.com/office/powerpoint/2010/main" val="42541877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2800" b="1" dirty="0" smtClean="0">
                <a:latin typeface="Century Gothic" panose="020B0502020202020204" pitchFamily="34" charset="0"/>
              </a:rPr>
              <a:t>1.  COST CONTAINMENT POLICY</a:t>
            </a:r>
            <a:endParaRPr lang="en-ZA" sz="2800" b="1" dirty="0">
              <a:latin typeface="Century Gothic" panose="020B0502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lnSpc>
                <a:spcPct val="150000"/>
              </a:lnSpc>
            </a:pPr>
            <a:r>
              <a:rPr lang="en-US" dirty="0" smtClean="0"/>
              <a:t>Domestic Hotel Accommodation – tariff changed from R1300 to R1500 to accommodate the change in tariff as per the Cost Containment Regulations provided by NT.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7860772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2800" b="1" dirty="0" smtClean="0">
                <a:latin typeface="Century Gothic" panose="020B0502020202020204" pitchFamily="34" charset="0"/>
              </a:rPr>
              <a:t>2.  REIS EN VERBLYF BELEID</a:t>
            </a:r>
            <a:endParaRPr lang="en-ZA" sz="2800" b="1" dirty="0">
              <a:latin typeface="Century Gothic" panose="020B0502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lnSpc>
                <a:spcPct val="100000"/>
              </a:lnSpc>
            </a:pPr>
            <a:r>
              <a:rPr lang="en-US" dirty="0" smtClean="0"/>
              <a:t>This policy is brought to Council as a draft Policy – still to be consulted at LLF</a:t>
            </a:r>
          </a:p>
          <a:p>
            <a:pPr algn="just">
              <a:lnSpc>
                <a:spcPct val="100000"/>
              </a:lnSpc>
            </a:pPr>
            <a:r>
              <a:rPr lang="en-US" b="1" dirty="0" smtClean="0"/>
              <a:t>New clause inserted – Clause 4.3.5 that reads as follows:</a:t>
            </a:r>
          </a:p>
          <a:p>
            <a:pPr marL="0" indent="0" algn="just">
              <a:lnSpc>
                <a:spcPct val="100000"/>
              </a:lnSpc>
              <a:buNone/>
            </a:pPr>
            <a:r>
              <a:rPr lang="en-US" i="1" dirty="0" smtClean="0"/>
              <a:t>“</a:t>
            </a:r>
            <a:r>
              <a:rPr lang="af-ZA" i="1" dirty="0"/>
              <a:t>Die Munisipale Bestuurder mag geskrewe toestemming verleen aan personeel op T14 – T18 vlak, wie nie ‘n vervoertoelaag ontvang nie, om teen die Department van Vervoer Tariewe van eie vervoer gebruik te maak</a:t>
            </a:r>
            <a:r>
              <a:rPr lang="af-ZA" i="1" dirty="0" smtClean="0"/>
              <a:t>.”</a:t>
            </a:r>
            <a:endParaRPr lang="en-US" i="1" dirty="0" smtClean="0"/>
          </a:p>
          <a:p>
            <a:pPr algn="just">
              <a:lnSpc>
                <a:spcPct val="100000"/>
              </a:lnSpc>
            </a:pPr>
            <a:r>
              <a:rPr lang="en-US" dirty="0" smtClean="0"/>
              <a:t>National Treasury Instruction 4 of 2017/2018 (latest version) to be implemented by Council, therefore changes were made to Schedule A of the policy to align with NT Prescriptions</a:t>
            </a:r>
          </a:p>
          <a:p>
            <a:pPr algn="just">
              <a:lnSpc>
                <a:spcPct val="100000"/>
              </a:lnSpc>
            </a:pP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8567289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2800" b="1" dirty="0" smtClean="0">
                <a:solidFill>
                  <a:prstClr val="black"/>
                </a:solidFill>
                <a:latin typeface="Century Gothic" panose="020B0502020202020204" pitchFamily="34" charset="0"/>
              </a:rPr>
              <a:t>3.  SUPPLY CHAIN MANAGEMENT POLICY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lnSpc>
                <a:spcPct val="150000"/>
              </a:lnSpc>
            </a:pPr>
            <a:r>
              <a:rPr lang="en-US" dirty="0" smtClean="0"/>
              <a:t>Provision made to for Local Production and Content </a:t>
            </a:r>
          </a:p>
          <a:p>
            <a:pPr algn="just">
              <a:lnSpc>
                <a:spcPct val="150000"/>
              </a:lnSpc>
              <a:buFont typeface="Wingdings" panose="05000000000000000000" pitchFamily="2" charset="2"/>
              <a:buChar char="v"/>
            </a:pPr>
            <a:r>
              <a:rPr lang="en-US" dirty="0" smtClean="0"/>
              <a:t>   Clause 9.32 (p. 60 – 61)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1792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2800" b="1" dirty="0" smtClean="0">
                <a:solidFill>
                  <a:prstClr val="black"/>
                </a:solidFill>
                <a:latin typeface="Century Gothic" panose="020B0502020202020204" pitchFamily="34" charset="0"/>
              </a:rPr>
              <a:t>4.  </a:t>
            </a:r>
            <a:r>
              <a:rPr lang="en-US" sz="2800" b="1" dirty="0">
                <a:solidFill>
                  <a:prstClr val="black"/>
                </a:solidFill>
                <a:latin typeface="Century Gothic" panose="020B0502020202020204" pitchFamily="34" charset="0"/>
              </a:rPr>
              <a:t>SUPPLY CHAIN MANAGEMENT </a:t>
            </a:r>
            <a:r>
              <a:rPr lang="en-US" sz="2800" b="1" dirty="0" smtClean="0">
                <a:solidFill>
                  <a:prstClr val="black"/>
                </a:solidFill>
                <a:latin typeface="Century Gothic" panose="020B0502020202020204" pitchFamily="34" charset="0"/>
              </a:rPr>
              <a:t>DELEGATIONS REGISTER</a:t>
            </a:r>
            <a:endParaRPr lang="en-ZA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44320305"/>
              </p:ext>
            </p:extLst>
          </p:nvPr>
        </p:nvGraphicFramePr>
        <p:xfrm>
          <a:off x="628650" y="1628800"/>
          <a:ext cx="7886700" cy="42612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39094">
                  <a:extLst>
                    <a:ext uri="{9D8B030D-6E8A-4147-A177-3AD203B41FA5}">
                      <a16:colId xmlns:a16="http://schemas.microsoft.com/office/drawing/2014/main" val="1659688044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2005339938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3134488325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004950536"/>
                    </a:ext>
                  </a:extLst>
                </a:gridCol>
                <a:gridCol w="2143150">
                  <a:extLst>
                    <a:ext uri="{9D8B030D-6E8A-4147-A177-3AD203B41FA5}">
                      <a16:colId xmlns:a16="http://schemas.microsoft.com/office/drawing/2014/main" val="2334697583"/>
                    </a:ext>
                  </a:extLst>
                </a:gridCol>
              </a:tblGrid>
              <a:tr h="409911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Rand Value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(VAT Included)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Classification 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Authorization of purchase order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Evaluation</a:t>
                      </a:r>
                      <a:r>
                        <a:rPr lang="en-US" sz="1100" baseline="0" dirty="0" smtClean="0">
                          <a:latin typeface="+mn-lt"/>
                        </a:rPr>
                        <a:t> and Adjudication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latin typeface="+mn-lt"/>
                        </a:rPr>
                        <a:t>Supporting documents required</a:t>
                      </a:r>
                      <a:endParaRPr lang="en-ZA" sz="1100" dirty="0">
                        <a:latin typeface="+mn-lt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0270741"/>
                  </a:ext>
                </a:extLst>
              </a:tr>
              <a:tr h="478541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1" dirty="0" smtClean="0">
                          <a:latin typeface="+mn-lt"/>
                        </a:rPr>
                        <a:t>0 – 200 </a:t>
                      </a:r>
                      <a:endParaRPr lang="en-ZA" sz="1100" b="1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Petty Cash </a:t>
                      </a: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(from cashier)</a:t>
                      </a:r>
                      <a:endParaRPr lang="en-ZA" sz="1100" dirty="0"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Relevant manager or acting official</a:t>
                      </a: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 </a:t>
                      </a:r>
                      <a:endParaRPr lang="en-ZA" sz="1100" dirty="0"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Authorised petty cash requisition form</a:t>
                      </a: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Cash register receipt</a:t>
                      </a:r>
                      <a:endParaRPr lang="en-ZA" sz="1100" dirty="0"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extLst>
                  <a:ext uri="{0D108BD9-81ED-4DB2-BD59-A6C34878D82A}">
                    <a16:rowId xmlns:a16="http://schemas.microsoft.com/office/drawing/2014/main" val="2337698286"/>
                  </a:ext>
                </a:extLst>
              </a:tr>
              <a:tr h="79756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1" dirty="0" smtClean="0">
                          <a:latin typeface="+mn-lt"/>
                        </a:rPr>
                        <a:t>201 – 2000</a:t>
                      </a:r>
                      <a:endParaRPr lang="en-ZA" sz="1100" b="1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No quotation required, also considered as petty cash purchase</a:t>
                      </a:r>
                      <a:endParaRPr lang="en-ZA" sz="1100" dirty="0"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Relevant manager or acting official</a:t>
                      </a: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 </a:t>
                      </a:r>
                      <a:endParaRPr lang="en-ZA" sz="1100" dirty="0"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Authorised requisition</a:t>
                      </a: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Official order</a:t>
                      </a: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ZA" sz="1100" dirty="0">
                          <a:effectLst/>
                          <a:latin typeface="+mn-lt"/>
                        </a:rPr>
                        <a:t>Tax invoice</a:t>
                      </a:r>
                      <a:endParaRPr lang="en-ZA" sz="1100" dirty="0"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391" marR="33391" marT="0" marB="0"/>
                </a:tc>
                <a:extLst>
                  <a:ext uri="{0D108BD9-81ED-4DB2-BD59-A6C34878D82A}">
                    <a16:rowId xmlns:a16="http://schemas.microsoft.com/office/drawing/2014/main" val="1666066202"/>
                  </a:ext>
                </a:extLst>
              </a:tr>
              <a:tr h="1267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1" dirty="0" smtClean="0">
                          <a:solidFill>
                            <a:srgbClr val="FF0000"/>
                          </a:solidFill>
                          <a:latin typeface="+mn-lt"/>
                        </a:rPr>
                        <a:t>2001 – 5000</a:t>
                      </a:r>
                      <a:endParaRPr lang="en-ZA" sz="1100" b="1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Three verbal or written price quotations</a:t>
                      </a:r>
                      <a:endParaRPr lang="en-ZA" sz="1100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Relevant Manager/ Senior Manager/ Chief Financial Officer or MM</a:t>
                      </a:r>
                      <a:endParaRPr lang="en-ZA" sz="1100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Relevant Manager/ Senior Manager/ Chief Financial Officer</a:t>
                      </a:r>
                      <a:endParaRPr lang="en-ZA" sz="1100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Three written quotations/proof of the request for quotations</a:t>
                      </a: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Authorized requisition </a:t>
                      </a: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Official order</a:t>
                      </a: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Tax invoice </a:t>
                      </a: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Section 17 report if 3 written quotations could not be obtained.</a:t>
                      </a:r>
                      <a:endParaRPr lang="en-ZA" sz="1100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57921208"/>
                  </a:ext>
                </a:extLst>
              </a:tr>
              <a:tr h="1267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1" dirty="0" smtClean="0">
                          <a:solidFill>
                            <a:srgbClr val="FF0000"/>
                          </a:solidFill>
                          <a:latin typeface="+mn-lt"/>
                        </a:rPr>
                        <a:t>5001</a:t>
                      </a:r>
                      <a:r>
                        <a:rPr lang="en-US" sz="1100" b="1" baseline="0" dirty="0" smtClean="0">
                          <a:solidFill>
                            <a:srgbClr val="FF0000"/>
                          </a:solidFill>
                          <a:latin typeface="+mn-lt"/>
                        </a:rPr>
                        <a:t> – 30 000 </a:t>
                      </a:r>
                      <a:endParaRPr lang="en-ZA" sz="1100" b="1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Three verbal or written price quotations</a:t>
                      </a:r>
                      <a:endParaRPr lang="en-ZA" sz="1100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Relevant Manager/ Senior Manager/ Chief Financial Officer or MM</a:t>
                      </a:r>
                      <a:endParaRPr lang="en-ZA" sz="1100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Relevant Manager/ Senior Manager/ Chief Financial Officer</a:t>
                      </a:r>
                      <a:endParaRPr lang="en-ZA" sz="1100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Three written quotations/proof of the request for quotations</a:t>
                      </a: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Authorized </a:t>
                      </a: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requisition </a:t>
                      </a: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Official order</a:t>
                      </a: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Tax invoice </a:t>
                      </a: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  <a:latin typeface="+mn-lt"/>
                        </a:rPr>
                        <a:t>Section 17 report if 3 written quotations could not be obtained.</a:t>
                      </a:r>
                      <a:endParaRPr lang="en-ZA" sz="1100" dirty="0">
                        <a:solidFill>
                          <a:srgbClr val="FF0000"/>
                        </a:solidFill>
                        <a:latin typeface="+mn-lt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006513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38946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1724</TotalTime>
  <Words>756</Words>
  <Application>Microsoft Office PowerPoint</Application>
  <PresentationFormat>On-screen Show (4:3)</PresentationFormat>
  <Paragraphs>131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9" baseType="lpstr">
      <vt:lpstr>Arial</vt:lpstr>
      <vt:lpstr>Calibri</vt:lpstr>
      <vt:lpstr>Calibri Light</vt:lpstr>
      <vt:lpstr>Century Gothic</vt:lpstr>
      <vt:lpstr>Times New Roman</vt:lpstr>
      <vt:lpstr>Wingdings</vt:lpstr>
      <vt:lpstr>Office Theme</vt:lpstr>
      <vt:lpstr>      </vt:lpstr>
      <vt:lpstr> LIST OF BUDGET RELATED POLICIES</vt:lpstr>
      <vt:lpstr>LIST OF BUDGET RELATED POLICIES</vt:lpstr>
      <vt:lpstr>Uniform changes made to all Budget Related Policies</vt:lpstr>
      <vt:lpstr>BUDGET RELATED POLICIES THAT WERE CHANGED re CONTENT THEREOF</vt:lpstr>
      <vt:lpstr>1.  COST CONTAINMENT POLICY</vt:lpstr>
      <vt:lpstr>2.  REIS EN VERBLYF BELEID</vt:lpstr>
      <vt:lpstr>3.  SUPPLY CHAIN MANAGEMENT POLICY</vt:lpstr>
      <vt:lpstr>4.  SUPPLY CHAIN MANAGEMENT DELEGATIONS REGISTER</vt:lpstr>
      <vt:lpstr>4.  SUPPLY CHAIN MANAGEMENT DELEGATIONS REGISTER – continue </vt:lpstr>
      <vt:lpstr>5.  TOOLS OF TRADE, CELLULAR PHONE ALLOWANCS AND DATA ALLOWANCES FOR COUNCILLORS </vt:lpstr>
      <vt:lpstr>6.  VIREMENT POLICY</vt:lpstr>
    </vt:vector>
  </TitlesOfParts>
  <Company>SKDM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 TO ANC REC CENTRAL KAROO DISTRICT MUNICIPALITY</dc:title>
  <dc:creator>Elroy Martin</dc:creator>
  <cp:lastModifiedBy>Helene Jacobs</cp:lastModifiedBy>
  <cp:revision>288</cp:revision>
  <cp:lastPrinted>2019-03-25T12:51:09Z</cp:lastPrinted>
  <dcterms:created xsi:type="dcterms:W3CDTF">2015-05-22T10:00:12Z</dcterms:created>
  <dcterms:modified xsi:type="dcterms:W3CDTF">2019-03-25T13:17:14Z</dcterms:modified>
</cp:coreProperties>
</file>

<file path=docProps/thumbnail.jpeg>
</file>